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8" r:id="rId2"/>
    <p:sldId id="257" r:id="rId3"/>
    <p:sldId id="280" r:id="rId4"/>
    <p:sldId id="259" r:id="rId5"/>
    <p:sldId id="260" r:id="rId6"/>
    <p:sldId id="276" r:id="rId7"/>
    <p:sldId id="262" r:id="rId8"/>
    <p:sldId id="263" r:id="rId9"/>
    <p:sldId id="28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3" r:id="rId19"/>
    <p:sldId id="272" r:id="rId20"/>
    <p:sldId id="285" r:id="rId21"/>
    <p:sldId id="274" r:id="rId22"/>
    <p:sldId id="275" r:id="rId23"/>
    <p:sldId id="284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1" autoAdjust="0"/>
    <p:restoredTop sz="89747" autoAdjust="0"/>
  </p:normalViewPr>
  <p:slideViewPr>
    <p:cSldViewPr>
      <p:cViewPr varScale="1">
        <p:scale>
          <a:sx n="79" d="100"/>
          <a:sy n="79" d="100"/>
        </p:scale>
        <p:origin x="-152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9CBCF-C772-4473-95A8-459F8E8D2431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D4C55-811B-452A-9FA0-1543CCF88EC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6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Animation </a:t>
            </a:r>
            <a:r>
              <a:rPr lang="en-US" dirty="0" err="1" smtClean="0"/>
              <a:t>traditionnelle</a:t>
            </a:r>
            <a:r>
              <a:rPr lang="en-US" dirty="0" smtClean="0"/>
              <a:t> </a:t>
            </a:r>
          </a:p>
          <a:p>
            <a:r>
              <a:rPr lang="en-US" dirty="0" smtClean="0"/>
              <a:t>Motion capture</a:t>
            </a:r>
          </a:p>
          <a:p>
            <a:r>
              <a:rPr lang="en-US" dirty="0" err="1" smtClean="0"/>
              <a:t>Génération</a:t>
            </a:r>
            <a:r>
              <a:rPr lang="en-US" dirty="0" smtClean="0"/>
              <a:t> </a:t>
            </a:r>
            <a:r>
              <a:rPr lang="en-US" dirty="0" err="1" smtClean="0"/>
              <a:t>procédurale</a:t>
            </a:r>
            <a:endParaRPr lang="en-US" dirty="0" smtClean="0"/>
          </a:p>
          <a:p>
            <a:r>
              <a:rPr lang="en-US" dirty="0" err="1" smtClean="0"/>
              <a:t>Dernière</a:t>
            </a:r>
            <a:r>
              <a:rPr lang="en-US" dirty="0" smtClean="0"/>
              <a:t> phrase </a:t>
            </a:r>
            <a:r>
              <a:rPr lang="en-US" dirty="0" err="1" smtClean="0"/>
              <a:t>anim</a:t>
            </a:r>
            <a:r>
              <a:rPr lang="en-US" dirty="0" smtClean="0"/>
              <a:t> physique</a:t>
            </a:r>
          </a:p>
          <a:p>
            <a:endParaRPr lang="en-US" dirty="0" smtClean="0"/>
          </a:p>
          <a:p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généraliste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1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Remplacer</a:t>
            </a:r>
            <a:r>
              <a:rPr lang="en-US" dirty="0" smtClean="0"/>
              <a:t> </a:t>
            </a:r>
            <a:r>
              <a:rPr lang="en-US" dirty="0" err="1" smtClean="0"/>
              <a:t>l'image</a:t>
            </a:r>
            <a:r>
              <a:rPr lang="en-US" dirty="0" smtClean="0"/>
              <a:t> par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vidéo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6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Mettre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figure qui </a:t>
            </a:r>
            <a:r>
              <a:rPr lang="en-US" dirty="0" err="1" smtClean="0"/>
              <a:t>illustre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j'ai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rajouté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2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Trouver</a:t>
            </a:r>
            <a:r>
              <a:rPr lang="en-US" dirty="0" smtClean="0"/>
              <a:t> un </a:t>
            </a:r>
            <a:r>
              <a:rPr lang="en-US" dirty="0" err="1" smtClean="0"/>
              <a:t>myen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présenter</a:t>
            </a:r>
            <a:r>
              <a:rPr lang="en-US" baseline="0" dirty="0" smtClean="0"/>
              <a:t> le fait que la </a:t>
            </a:r>
            <a:r>
              <a:rPr lang="en-US" baseline="0" dirty="0" err="1" smtClean="0"/>
              <a:t>péna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l'atlé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d'IPM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un patch important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Supprimer</a:t>
            </a:r>
            <a:r>
              <a:rPr lang="en-US" dirty="0" smtClean="0"/>
              <a:t> 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 sur la </a:t>
            </a:r>
            <a:r>
              <a:rPr lang="en-US" baseline="0" dirty="0" err="1" smtClean="0"/>
              <a:t>vitesse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lente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5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Faut</a:t>
            </a:r>
            <a:r>
              <a:rPr lang="en-US" dirty="0" smtClean="0"/>
              <a:t> que la </a:t>
            </a:r>
            <a:r>
              <a:rPr lang="en-US" dirty="0" err="1" smtClean="0"/>
              <a:t>partie</a:t>
            </a:r>
            <a:r>
              <a:rPr lang="en-US" dirty="0" smtClean="0"/>
              <a:t> </a:t>
            </a:r>
            <a:r>
              <a:rPr lang="en-US" dirty="0" err="1" smtClean="0"/>
              <a:t>contrib</a:t>
            </a:r>
            <a:r>
              <a:rPr lang="en-US" dirty="0" smtClean="0"/>
              <a:t> </a:t>
            </a:r>
            <a:r>
              <a:rPr lang="en-US" dirty="0" err="1" smtClean="0"/>
              <a:t>reprène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 objectives de la fin de </a:t>
            </a:r>
            <a:r>
              <a:rPr lang="en-US" baseline="0" dirty="0" err="1" smtClean="0"/>
              <a:t>l'état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l'art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Doit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avoir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geuller</a:t>
            </a:r>
            <a:r>
              <a:rPr lang="en-US" baseline="0" dirty="0" smtClean="0"/>
              <a:t> genre "</a:t>
            </a:r>
            <a:r>
              <a:rPr lang="en-US" baseline="0" dirty="0" err="1" smtClean="0"/>
              <a:t>j'ai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truc</a:t>
            </a:r>
            <a:r>
              <a:rPr lang="en-US" baseline="0" dirty="0" smtClean="0"/>
              <a:t> qui </a:t>
            </a:r>
            <a:r>
              <a:rPr lang="en-US" baseline="0" dirty="0" err="1" smtClean="0"/>
              <a:t>permet</a:t>
            </a:r>
            <a:r>
              <a:rPr lang="en-US" baseline="0" dirty="0" smtClean="0"/>
              <a:t> de"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 lieu de dire que </a:t>
            </a:r>
            <a:r>
              <a:rPr lang="en-US" baseline="0" dirty="0" err="1" smtClean="0"/>
              <a:t>j'ai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seuil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statique</a:t>
            </a:r>
            <a:r>
              <a:rPr lang="en-US" baseline="0" dirty="0" smtClean="0"/>
              <a:t> essayer </a:t>
            </a:r>
            <a:r>
              <a:rPr lang="en-US" baseline="0" dirty="0" err="1" smtClean="0"/>
              <a:t>d'indiquer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effet</a:t>
            </a:r>
            <a:r>
              <a:rPr lang="en-US" baseline="0" dirty="0" smtClean="0"/>
              <a:t> et je </a:t>
            </a:r>
            <a:r>
              <a:rPr lang="en-US" baseline="0" dirty="0" err="1" smtClean="0"/>
              <a:t>répondrait</a:t>
            </a:r>
            <a:r>
              <a:rPr lang="en-US" baseline="0" dirty="0" smtClean="0"/>
              <a:t> aux question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on me </a:t>
            </a:r>
            <a:r>
              <a:rPr lang="en-US" baseline="0" dirty="0" err="1" smtClean="0"/>
              <a:t>demande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précisions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Penser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l'oral</a:t>
            </a:r>
            <a:r>
              <a:rPr lang="en-US" baseline="0" dirty="0" smtClean="0"/>
              <a:t> de dire </a:t>
            </a:r>
            <a:r>
              <a:rPr lang="en-US" baseline="0" dirty="0" err="1" smtClean="0"/>
              <a:t>quels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endroits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seuil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statiques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Ecrire</a:t>
            </a:r>
            <a:r>
              <a:rPr lang="en-US" baseline="0" dirty="0" smtClean="0"/>
              <a:t> que on </a:t>
            </a:r>
            <a:r>
              <a:rPr lang="en-US" baseline="0" dirty="0" err="1" smtClean="0"/>
              <a:t>auraist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être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obtenu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résults</a:t>
            </a:r>
            <a:r>
              <a:rPr lang="en-US" baseline="0" dirty="0" smtClean="0"/>
              <a:t> diff avec un </a:t>
            </a:r>
            <a:r>
              <a:rPr lang="en-US" baseline="0" dirty="0" err="1" smtClean="0"/>
              <a:t>vrai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modèle</a:t>
            </a:r>
            <a:r>
              <a:rPr lang="en-US" baseline="0" dirty="0" smtClean="0"/>
              <a:t> car </a:t>
            </a:r>
            <a:r>
              <a:rPr lang="en-US" baseline="0" dirty="0" err="1" smtClean="0"/>
              <a:t>amnque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phénomènes</a:t>
            </a:r>
            <a:r>
              <a:rPr lang="en-US" baseline="0" dirty="0" smtClean="0"/>
              <a:t> physique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Dire que on a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idée d comment </a:t>
            </a:r>
            <a:r>
              <a:rPr lang="en-US" baseline="0" dirty="0" err="1" smtClean="0"/>
              <a:t>résoudre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trucs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les future works.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Trouver</a:t>
            </a:r>
            <a:r>
              <a:rPr lang="en-US" baseline="0" dirty="0" smtClean="0"/>
              <a:t> un mot + précis que le mot </a:t>
            </a:r>
            <a:r>
              <a:rPr lang="en-US" baseline="0" dirty="0" err="1" smtClean="0"/>
              <a:t>environnement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9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Mettre</a:t>
            </a:r>
            <a:r>
              <a:rPr lang="en-US" dirty="0" smtClean="0"/>
              <a:t> le merci de </a:t>
            </a:r>
            <a:r>
              <a:rPr lang="en-US" dirty="0" err="1" smtClean="0"/>
              <a:t>votre</a:t>
            </a:r>
            <a:r>
              <a:rPr lang="en-US" dirty="0" smtClean="0"/>
              <a:t> attention </a:t>
            </a:r>
            <a:r>
              <a:rPr lang="en-US" dirty="0" err="1" smtClean="0"/>
              <a:t>qqelque</a:t>
            </a:r>
            <a:r>
              <a:rPr lang="en-US" dirty="0" smtClean="0"/>
              <a:t> part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2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Enlever</a:t>
            </a:r>
            <a:r>
              <a:rPr lang="en-US" dirty="0" smtClean="0"/>
              <a:t> la figure du </a:t>
            </a:r>
            <a:r>
              <a:rPr lang="en-US" dirty="0" err="1" smtClean="0"/>
              <a:t>controler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Mettre</a:t>
            </a:r>
            <a:r>
              <a:rPr lang="en-US" dirty="0" smtClean="0"/>
              <a:t> du </a:t>
            </a:r>
            <a:r>
              <a:rPr lang="en-US" dirty="0" err="1" smtClean="0"/>
              <a:t>texte</a:t>
            </a:r>
            <a:r>
              <a:rPr lang="en-US" dirty="0" smtClean="0"/>
              <a:t> </a:t>
            </a:r>
            <a:r>
              <a:rPr lang="en-US" dirty="0" err="1" smtClean="0"/>
              <a:t>pr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présenter</a:t>
            </a:r>
            <a:r>
              <a:rPr lang="en-US" baseline="0" dirty="0" smtClean="0"/>
              <a:t> les types </a:t>
            </a:r>
            <a:r>
              <a:rPr lang="en-US" baseline="0" dirty="0" err="1" smtClean="0"/>
              <a:t>d'actuators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Mettre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modèle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perso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contexte</a:t>
            </a:r>
            <a:r>
              <a:rPr lang="en-US" baseline="0" dirty="0" smtClean="0"/>
              <a:t>, (</a:t>
            </a:r>
            <a:r>
              <a:rPr lang="en-US" baseline="0" dirty="0" err="1" smtClean="0"/>
              <a:t>etfinir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dire que </a:t>
            </a:r>
            <a:r>
              <a:rPr lang="en-US" baseline="0" dirty="0" err="1" smtClean="0"/>
              <a:t>c'est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lui</a:t>
            </a:r>
            <a:r>
              <a:rPr lang="en-US" baseline="0" dirty="0" smtClean="0"/>
              <a:t> que on </a:t>
            </a:r>
            <a:r>
              <a:rPr lang="en-US" baseline="0" dirty="0" err="1" smtClean="0"/>
              <a:t>util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Mettre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texte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expliquer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étapes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contrôleur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4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Mettre</a:t>
            </a:r>
            <a:r>
              <a:rPr lang="en-US" dirty="0" smtClean="0"/>
              <a:t> le </a:t>
            </a:r>
            <a:r>
              <a:rPr lang="en-US" dirty="0" err="1" smtClean="0"/>
              <a:t>vidéo</a:t>
            </a:r>
            <a:r>
              <a:rPr lang="en-US" dirty="0" smtClean="0"/>
              <a:t> du sys de 2010 à </a:t>
            </a:r>
            <a:r>
              <a:rPr lang="en-US" dirty="0" err="1" smtClean="0"/>
              <a:t>droite</a:t>
            </a:r>
            <a:r>
              <a:rPr lang="en-US" dirty="0" smtClean="0"/>
              <a:t> (</a:t>
            </a:r>
            <a:r>
              <a:rPr lang="en-US" dirty="0" err="1" smtClean="0"/>
              <a:t>mais</a:t>
            </a:r>
            <a:r>
              <a:rPr lang="en-US" baseline="0" dirty="0" smtClean="0"/>
              <a:t> sans eau et qui </a:t>
            </a:r>
            <a:r>
              <a:rPr lang="en-US" baseline="0" dirty="0" err="1" smtClean="0"/>
              <a:t>tourne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boucle)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5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Plus </a:t>
            </a:r>
            <a:r>
              <a:rPr lang="en-US" dirty="0" err="1" smtClean="0"/>
              <a:t>appuyer</a:t>
            </a:r>
            <a:r>
              <a:rPr lang="en-US" dirty="0" smtClean="0"/>
              <a:t> sur le fait que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des </a:t>
            </a:r>
            <a:r>
              <a:rPr lang="en-US" dirty="0" err="1" smtClean="0"/>
              <a:t>extentions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simbicon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Mettre</a:t>
            </a:r>
            <a:r>
              <a:rPr lang="en-US" baseline="0" dirty="0" smtClean="0"/>
              <a:t> les images après le </a:t>
            </a:r>
            <a:r>
              <a:rPr lang="en-US" baseline="0" dirty="0" err="1" smtClean="0"/>
              <a:t>texte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2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Util</a:t>
            </a:r>
            <a:r>
              <a:rPr lang="en-US" dirty="0" smtClean="0"/>
              <a:t> + de ref (</a:t>
            </a:r>
            <a:r>
              <a:rPr lang="en-US" dirty="0" err="1" smtClean="0"/>
              <a:t>ptet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texte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Mettre</a:t>
            </a:r>
            <a:r>
              <a:rPr lang="en-US" dirty="0" smtClean="0"/>
              <a:t> des ref </a:t>
            </a:r>
            <a:r>
              <a:rPr lang="en-US" dirty="0" err="1" smtClean="0"/>
              <a:t>derrrière</a:t>
            </a:r>
            <a:r>
              <a:rPr lang="en-US" dirty="0" smtClean="0"/>
              <a:t> </a:t>
            </a:r>
            <a:r>
              <a:rPr lang="en-US" dirty="0" err="1" smtClean="0"/>
              <a:t>l'util</a:t>
            </a:r>
            <a:r>
              <a:rPr lang="en-US" dirty="0" smtClean="0"/>
              <a:t> du </a:t>
            </a:r>
            <a:r>
              <a:rPr lang="en-US" dirty="0" err="1" smtClean="0"/>
              <a:t>modèle</a:t>
            </a:r>
            <a:r>
              <a:rPr lang="en-US" dirty="0" smtClean="0"/>
              <a:t> </a:t>
            </a:r>
            <a:r>
              <a:rPr lang="en-US" dirty="0" err="1" smtClean="0"/>
              <a:t>Navier</a:t>
            </a:r>
            <a:r>
              <a:rPr lang="en-US" dirty="0" smtClean="0"/>
              <a:t>-stokes</a:t>
            </a:r>
          </a:p>
          <a:p>
            <a:endParaRPr lang="en-US" dirty="0" smtClean="0"/>
          </a:p>
          <a:p>
            <a:r>
              <a:rPr lang="en-US" dirty="0" smtClean="0"/>
              <a:t>Dire que je </a:t>
            </a:r>
            <a:r>
              <a:rPr lang="en-US" dirty="0" err="1" smtClean="0"/>
              <a:t>travaille</a:t>
            </a:r>
            <a:r>
              <a:rPr lang="en-US" dirty="0" smtClean="0"/>
              <a:t> sur un </a:t>
            </a:r>
            <a:r>
              <a:rPr lang="en-US" dirty="0" err="1" smtClean="0"/>
              <a:t>controler</a:t>
            </a:r>
            <a:r>
              <a:rPr lang="en-US" dirty="0" smtClean="0"/>
              <a:t> de </a:t>
            </a:r>
            <a:r>
              <a:rPr lang="en-US" dirty="0" err="1" smtClean="0"/>
              <a:t>marche</a:t>
            </a:r>
            <a:r>
              <a:rPr lang="en-US" dirty="0" smtClean="0"/>
              <a:t> avec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l'eau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jusqua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taille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8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Remettre</a:t>
            </a:r>
            <a:r>
              <a:rPr lang="en-US" dirty="0" smtClean="0"/>
              <a:t> sous </a:t>
            </a:r>
            <a:r>
              <a:rPr lang="en-US" dirty="0" err="1" smtClean="0"/>
              <a:t>forme</a:t>
            </a:r>
            <a:r>
              <a:rPr lang="en-US" dirty="0" smtClean="0"/>
              <a:t> de </a:t>
            </a:r>
            <a:r>
              <a:rPr lang="en-US" dirty="0" err="1" smtClean="0"/>
              <a:t>liste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Phrase de rappel du cadre du travail.</a:t>
            </a:r>
          </a:p>
          <a:p>
            <a:endParaRPr lang="en-US" dirty="0" smtClean="0"/>
          </a:p>
          <a:p>
            <a:r>
              <a:rPr lang="en-US" dirty="0" err="1" smtClean="0"/>
              <a:t>Reformuler</a:t>
            </a:r>
            <a:r>
              <a:rPr lang="en-US" dirty="0" smtClean="0"/>
              <a:t> les diff </a:t>
            </a:r>
            <a:r>
              <a:rPr lang="en-US" dirty="0" err="1" smtClean="0"/>
              <a:t>truc</a:t>
            </a:r>
            <a:r>
              <a:rPr lang="en-US" dirty="0" smtClean="0"/>
              <a:t> sous </a:t>
            </a:r>
            <a:r>
              <a:rPr lang="en-US" dirty="0" err="1" smtClean="0"/>
              <a:t>forme</a:t>
            </a:r>
            <a:r>
              <a:rPr lang="en-US" dirty="0" smtClean="0"/>
              <a:t> </a:t>
            </a:r>
            <a:r>
              <a:rPr lang="en-US" dirty="0" err="1" smtClean="0"/>
              <a:t>d'objectifs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Dire que on </a:t>
            </a:r>
            <a:r>
              <a:rPr lang="en-US" dirty="0" err="1" smtClean="0"/>
              <a:t>veux</a:t>
            </a:r>
            <a:r>
              <a:rPr lang="en-US" dirty="0" smtClean="0"/>
              <a:t> que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soit</a:t>
            </a:r>
            <a:r>
              <a:rPr lang="en-US" dirty="0" smtClean="0"/>
              <a:t> "interactive"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7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Faire </a:t>
            </a:r>
            <a:r>
              <a:rPr lang="en-US" dirty="0" err="1" smtClean="0"/>
              <a:t>apparaitere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elem</a:t>
            </a:r>
            <a:r>
              <a:rPr lang="en-US" baseline="0" dirty="0" smtClean="0"/>
              <a:t> hors </a:t>
            </a:r>
            <a:r>
              <a:rPr lang="en-US" baseline="0" dirty="0" err="1" smtClean="0"/>
              <a:t>ligne</a:t>
            </a:r>
            <a:endParaRPr lang="en-US" baseline="0" dirty="0" smtClean="0"/>
          </a:p>
          <a:p>
            <a:r>
              <a:rPr lang="en-US" baseline="0" dirty="0" err="1" smtClean="0"/>
              <a:t>Regrouper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elem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produisant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produisant</a:t>
            </a:r>
            <a:r>
              <a:rPr lang="en-US" baseline="0" dirty="0" smtClean="0"/>
              <a:t> des torques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65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Reformuler</a:t>
            </a:r>
            <a:r>
              <a:rPr lang="en-US" dirty="0" smtClean="0"/>
              <a:t> la </a:t>
            </a:r>
            <a:r>
              <a:rPr lang="en-US" dirty="0" err="1" smtClean="0"/>
              <a:t>diapo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Faut</a:t>
            </a:r>
            <a:r>
              <a:rPr lang="en-US" dirty="0" smtClean="0"/>
              <a:t> que 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dise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que 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permet</a:t>
            </a:r>
            <a:r>
              <a:rPr lang="en-US" dirty="0" smtClean="0"/>
              <a:t> (</a:t>
            </a:r>
            <a:r>
              <a:rPr lang="en-US" dirty="0" err="1" smtClean="0"/>
              <a:t>être</a:t>
            </a:r>
            <a:r>
              <a:rPr lang="en-US" dirty="0" smtClean="0"/>
              <a:t> + </a:t>
            </a:r>
            <a:r>
              <a:rPr lang="en-US" dirty="0" err="1" smtClean="0"/>
              <a:t>precis</a:t>
            </a:r>
            <a:r>
              <a:rPr lang="en-US" dirty="0" smtClean="0"/>
              <a:t>?)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Metrte</a:t>
            </a:r>
            <a:r>
              <a:rPr lang="en-US" dirty="0" smtClean="0"/>
              <a:t> un </a:t>
            </a:r>
            <a:r>
              <a:rPr lang="en-US" dirty="0" err="1" smtClean="0"/>
              <a:t>truc</a:t>
            </a:r>
            <a:r>
              <a:rPr lang="en-US" dirty="0" smtClean="0"/>
              <a:t> genre solution: </a:t>
            </a:r>
            <a:r>
              <a:rPr lang="en-US" dirty="0" err="1" smtClean="0"/>
              <a:t>avant</a:t>
            </a:r>
            <a:r>
              <a:rPr lang="en-US" dirty="0" smtClean="0"/>
              <a:t> la </a:t>
            </a:r>
            <a:r>
              <a:rPr lang="en-US" dirty="0" err="1" smtClean="0"/>
              <a:t>dern</a:t>
            </a:r>
            <a:r>
              <a:rPr lang="en-US" dirty="0" smtClean="0"/>
              <a:t> </a:t>
            </a:r>
            <a:r>
              <a:rPr lang="en-US" dirty="0" err="1" smtClean="0"/>
              <a:t>ligne</a:t>
            </a:r>
            <a:r>
              <a:rPr lang="en-US" dirty="0" smtClean="0"/>
              <a:t> (car </a:t>
            </a:r>
            <a:r>
              <a:rPr lang="en-US" dirty="0" err="1" smtClean="0"/>
              <a:t>avant</a:t>
            </a:r>
            <a:r>
              <a:rPr lang="en-US" dirty="0" smtClean="0"/>
              <a:t> je </a:t>
            </a:r>
            <a:r>
              <a:rPr lang="en-US" dirty="0" err="1" smtClean="0"/>
              <a:t>definit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carac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Mettre</a:t>
            </a:r>
            <a:r>
              <a:rPr lang="en-US" dirty="0" smtClean="0"/>
              <a:t> le fait que on </a:t>
            </a: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rien</a:t>
            </a:r>
            <a:r>
              <a:rPr lang="en-US" dirty="0" smtClean="0"/>
              <a:t> que </a:t>
            </a:r>
            <a:r>
              <a:rPr lang="en-US" dirty="0" err="1" smtClean="0"/>
              <a:t>susr</a:t>
            </a:r>
            <a:r>
              <a:rPr lang="en-US" dirty="0" smtClean="0"/>
              <a:t> </a:t>
            </a:r>
            <a:r>
              <a:rPr lang="en-US" dirty="0" err="1" smtClean="0"/>
              <a:t>certains</a:t>
            </a:r>
            <a:r>
              <a:rPr lang="en-US" dirty="0" smtClean="0"/>
              <a:t> joints</a:t>
            </a:r>
            <a:r>
              <a:rPr lang="en-US" baseline="0" dirty="0" smtClean="0"/>
              <a:t> avec les </a:t>
            </a:r>
            <a:r>
              <a:rPr lang="en-US" baseline="0" dirty="0" err="1" smtClean="0"/>
              <a:t>autres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truc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faut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soit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avant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Dire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j'interpole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Override </a:t>
            </a:r>
            <a:r>
              <a:rPr lang="en-US" dirty="0" err="1" smtClean="0"/>
              <a:t>devient</a:t>
            </a:r>
            <a:r>
              <a:rPr lang="en-US" dirty="0" smtClean="0"/>
              <a:t> </a:t>
            </a:r>
            <a:r>
              <a:rPr lang="en-US" dirty="0" err="1" smtClean="0"/>
              <a:t>supplenter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francer</a:t>
            </a:r>
            <a:r>
              <a:rPr lang="en-US" dirty="0" smtClean="0"/>
              <a:t> (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trouver</a:t>
            </a:r>
            <a:r>
              <a:rPr lang="en-US" dirty="0" smtClean="0"/>
              <a:t> </a:t>
            </a:r>
            <a:r>
              <a:rPr lang="en-US" dirty="0" err="1" smtClean="0"/>
              <a:t>autre</a:t>
            </a:r>
            <a:r>
              <a:rPr lang="en-US" dirty="0" smtClean="0"/>
              <a:t> chose)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bg>
      <p:bgPr>
        <a:blipFill dpi="0" rotWithShape="1">
          <a:blip r:embed="rId2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564904"/>
            <a:ext cx="9144000" cy="147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144000" cy="100811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184A7C"/>
                </a:solidFill>
                <a:latin typeface="Calibri" pitchFamily="34" charset="0"/>
                <a:cs typeface="Aharoni" pitchFamily="2" charset="-79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86" y="2564904"/>
            <a:ext cx="4504250" cy="144016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639750" y="3890913"/>
            <a:ext cx="4504250" cy="144016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93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1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34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7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516" y="1268760"/>
            <a:ext cx="8229600" cy="4896544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533400" indent="-285750">
              <a:buFontTx/>
              <a:buBlip>
                <a:blip r:embed="rId3"/>
              </a:buBlip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717550" indent="-266700"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987425" indent="-228600"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246188" indent="-228600">
              <a:buFontTx/>
              <a:buBlip>
                <a:blip r:embed="rId6"/>
              </a:buBlip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205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95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4245" y="4365104"/>
            <a:ext cx="9144000" cy="147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2359" y="4365104"/>
            <a:ext cx="4504250" cy="144016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5505" y="5691113"/>
            <a:ext cx="4504250" cy="144016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>
            <a:normAutofit/>
          </a:bodyPr>
          <a:lstStyle>
            <a:lvl1pPr algn="l">
              <a:defRPr sz="3600" b="0" cap="none"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45839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1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1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6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5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14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0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10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0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9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7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02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0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63688" y="6356350"/>
            <a:ext cx="11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498800" y="6356350"/>
            <a:ext cx="11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277208" y="6356350"/>
            <a:ext cx="389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3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5"/>
        </a:buBlip>
        <a:defRPr sz="26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3340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26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717550" indent="-266700" algn="l" defTabSz="914400" rtl="0" eaLnBrk="1" latinLnBrk="0" hangingPunct="1"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987425" indent="-228600" algn="l" defTabSz="914400" rtl="0" eaLnBrk="1" latinLnBrk="0" hangingPunct="1">
        <a:spcBef>
          <a:spcPct val="20000"/>
        </a:spcBef>
        <a:buFontTx/>
        <a:buBlip>
          <a:blip r:embed="rId18"/>
        </a:buBlip>
        <a:defRPr sz="2000" i="1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246188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Walking Motion </a:t>
            </a:r>
            <a:r>
              <a:rPr lang="en-US" dirty="0"/>
              <a:t>C</a:t>
            </a:r>
            <a:r>
              <a:rPr lang="en-US" dirty="0" smtClean="0"/>
              <a:t>ontrol in Partial Immersion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67544" y="155679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Mettre</a:t>
            </a:r>
            <a:r>
              <a:rPr lang="en-US" dirty="0" smtClean="0">
                <a:solidFill>
                  <a:srgbClr val="FF0000"/>
                </a:solidFill>
              </a:rPr>
              <a:t> nom, </a:t>
            </a:r>
            <a:r>
              <a:rPr lang="en-US" dirty="0" err="1" smtClean="0">
                <a:solidFill>
                  <a:srgbClr val="FF0000"/>
                </a:solidFill>
              </a:rPr>
              <a:t>équipe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encadrants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Controller overview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316416" cy="345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2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Liquid </a:t>
            </a:r>
            <a:r>
              <a:rPr lang="en-US" dirty="0" smtClean="0"/>
              <a:t>influence (</a:t>
            </a:r>
            <a:r>
              <a:rPr lang="en-US" dirty="0" err="1" smtClean="0"/>
              <a:t>trouver</a:t>
            </a:r>
            <a:r>
              <a:rPr lang="en-US" dirty="0" smtClean="0"/>
              <a:t> un </a:t>
            </a:r>
            <a:r>
              <a:rPr lang="en-US" dirty="0" err="1" smtClean="0"/>
              <a:t>titre</a:t>
            </a:r>
            <a:r>
              <a:rPr lang="en-US" dirty="0" smtClean="0"/>
              <a:t> </a:t>
            </a:r>
            <a:r>
              <a:rPr lang="en-US" dirty="0" err="1" smtClean="0"/>
              <a:t>disant</a:t>
            </a:r>
            <a:r>
              <a:rPr lang="en-US" dirty="0" smtClean="0"/>
              <a:t> que </a:t>
            </a:r>
            <a:r>
              <a:rPr lang="en-US" dirty="0" err="1" smtClean="0"/>
              <a:t>c'est</a:t>
            </a:r>
            <a:r>
              <a:rPr lang="en-US" dirty="0" smtClean="0"/>
              <a:t> des forces due au </a:t>
            </a:r>
            <a:r>
              <a:rPr lang="en-US" dirty="0" err="1" smtClean="0"/>
              <a:t>liquide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525963"/>
          </a:xfrm>
        </p:spPr>
        <p:txBody>
          <a:bodyPr/>
          <a:lstStyle/>
          <a:p>
            <a:r>
              <a:rPr lang="en-US" dirty="0"/>
              <a:t>Buoyancy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Liquid </a:t>
            </a:r>
            <a:r>
              <a:rPr lang="en-US" dirty="0" smtClean="0"/>
              <a:t>drag: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endParaRPr lang="en-US" sz="900" dirty="0" smtClean="0"/>
          </a:p>
          <a:p>
            <a:r>
              <a:rPr lang="en-US" dirty="0" smtClean="0"/>
              <a:t>Friction: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sz="900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72" y="3701840"/>
            <a:ext cx="2468260" cy="82591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72" y="5460604"/>
            <a:ext cx="2304256" cy="4166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47" y="2204864"/>
            <a:ext cx="2349861" cy="36004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Gait Specification: </a:t>
            </a:r>
            <a:r>
              <a:rPr lang="en-US" dirty="0" smtClean="0"/>
              <a:t>States combiner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Goals </a:t>
            </a:r>
            <a:endParaRPr lang="en-US" dirty="0" smtClean="0"/>
          </a:p>
          <a:p>
            <a:pPr lvl="2"/>
            <a:r>
              <a:rPr lang="en-US" dirty="0"/>
              <a:t>D</a:t>
            </a:r>
            <a:r>
              <a:rPr lang="en-US" dirty="0" smtClean="0"/>
              <a:t>efine main characteristic of the gait</a:t>
            </a:r>
          </a:p>
          <a:p>
            <a:pPr lvl="2"/>
            <a:r>
              <a:rPr lang="en-US" dirty="0" smtClean="0"/>
              <a:t>Define conditions specific gaits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Can be </a:t>
            </a:r>
            <a:r>
              <a:rPr lang="en-US" dirty="0"/>
              <a:t>e</a:t>
            </a:r>
            <a:r>
              <a:rPr lang="en-US" dirty="0" smtClean="0"/>
              <a:t>nable on selected joints</a:t>
            </a:r>
          </a:p>
          <a:p>
            <a:endParaRPr lang="en-US" dirty="0"/>
          </a:p>
          <a:p>
            <a:r>
              <a:rPr lang="en-US" dirty="0" smtClean="0"/>
              <a:t>Interpolation following a square law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Gait Specification: IPM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Used in the descending phase of each step</a:t>
            </a:r>
          </a:p>
          <a:p>
            <a:endParaRPr lang="en-US" dirty="0"/>
          </a:p>
          <a:p>
            <a:r>
              <a:rPr lang="en-US" dirty="0" smtClean="0"/>
              <a:t>User defined swing foot trajectory for ascending phase</a:t>
            </a:r>
          </a:p>
          <a:p>
            <a:endParaRPr lang="en-US" dirty="0"/>
          </a:p>
          <a:p>
            <a:r>
              <a:rPr lang="en-US" dirty="0" smtClean="0"/>
              <a:t>IPM override user defined trajectory if the balance is lost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Speed Control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IPM result alteration</a:t>
            </a:r>
          </a:p>
          <a:p>
            <a:pPr lvl="1"/>
            <a:r>
              <a:rPr lang="en-US" dirty="0" smtClean="0"/>
              <a:t>Next step nearer </a:t>
            </a:r>
            <a:r>
              <a:rPr lang="en-US" dirty="0" smtClean="0">
                <a:sym typeface="Wingdings" panose="05000000000000000000" pitchFamily="2" charset="2"/>
              </a:rPr>
              <a:t> accelerate character</a:t>
            </a:r>
            <a:endParaRPr lang="en-US" dirty="0" smtClean="0"/>
          </a:p>
          <a:p>
            <a:pPr lvl="1"/>
            <a:r>
              <a:rPr lang="en-US" dirty="0" smtClean="0"/>
              <a:t>Next step further </a:t>
            </a:r>
            <a:r>
              <a:rPr lang="en-US" dirty="0" smtClean="0">
                <a:sym typeface="Wingdings" panose="05000000000000000000" pitchFamily="2" charset="2"/>
              </a:rPr>
              <a:t> slow character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Principle: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Add </a:t>
            </a:r>
            <a:r>
              <a:rPr lang="en-US" dirty="0" smtClean="0">
                <a:sym typeface="Wingdings" panose="05000000000000000000" pitchFamily="2" charset="2"/>
              </a:rPr>
              <a:t>an offset </a:t>
            </a:r>
            <a:r>
              <a:rPr lang="en-US" dirty="0" smtClean="0">
                <a:sym typeface="Wingdings" panose="05000000000000000000" pitchFamily="2" charset="2"/>
              </a:rPr>
              <a:t>to the IPM result.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Adapt the </a:t>
            </a:r>
            <a:r>
              <a:rPr lang="en-US" dirty="0" smtClean="0">
                <a:sym typeface="Wingdings" panose="05000000000000000000" pitchFamily="2" charset="2"/>
              </a:rPr>
              <a:t>offset </a:t>
            </a:r>
            <a:r>
              <a:rPr lang="en-US" dirty="0" smtClean="0">
                <a:sym typeface="Wingdings" panose="05000000000000000000" pitchFamily="2" charset="2"/>
              </a:rPr>
              <a:t>depending on speed at the end of each step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Speed Control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Goal: adapt </a:t>
            </a:r>
            <a:r>
              <a:rPr lang="en-US" sz="2400" dirty="0" smtClean="0"/>
              <a:t>virtual force to intra-step speed variations.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4" y="2186490"/>
            <a:ext cx="7962486" cy="326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638303" y="5456257"/>
            <a:ext cx="3825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Speed curve learning process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Gravity compensation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916832"/>
                <a:ext cx="8229600" cy="4896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Virtual force applied to each rigid body composed </a:t>
                </a:r>
                <a:r>
                  <a:rPr lang="en-US" sz="2400" dirty="0" smtClean="0"/>
                  <a:t>of</a:t>
                </a:r>
                <a:endParaRPr lang="en-US" sz="2400" dirty="0" smtClean="0"/>
              </a:p>
              <a:p>
                <a:pPr lvl="2"/>
                <a:r>
                  <a:rPr lang="en-US" sz="2000" dirty="0" smtClean="0"/>
                  <a:t>Weight compensation</a:t>
                </a:r>
                <a14:m>
                  <m:oMath xmlns:m="http://schemas.openxmlformats.org/officeDocument/2006/math">
                    <m:r>
                      <a:rPr lang="fr-FR" sz="20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𝑊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=−</m:t>
                    </m:r>
                    <m:r>
                      <a:rPr lang="fr-FR" sz="2000" b="0" i="1" smtClean="0">
                        <a:latin typeface="Cambria Math"/>
                      </a:rPr>
                      <m:t>𝑚𝑔</m:t>
                    </m:r>
                  </m:oMath>
                </a14:m>
                <a:endParaRPr lang="en-US" sz="2000" dirty="0" smtClean="0"/>
              </a:p>
              <a:p>
                <a:pPr lvl="2"/>
                <a:r>
                  <a:rPr lang="en-US" sz="2000" dirty="0"/>
                  <a:t>Buoyancy compensation</a:t>
                </a:r>
                <a14:m>
                  <m:oMath xmlns:m="http://schemas.openxmlformats.org/officeDocument/2006/math">
                    <m:r>
                      <a:rPr lang="fr-FR" sz="20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fr-FR" sz="2000" i="1">
                        <a:latin typeface="Cambria Math"/>
                      </a:rPr>
                      <m:t>=</m:t>
                    </m:r>
                    <m:r>
                      <a:rPr lang="fr-FR" sz="2000" i="1" smtClean="0">
                        <a:latin typeface="Cambria Math"/>
                        <a:ea typeface="Cambria Math"/>
                      </a:rPr>
                      <m:t>𝜌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𝑖𝑚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/>
                <a:endParaRPr lang="en-US" sz="2000" dirty="0" smtClean="0"/>
              </a:p>
              <a:p>
                <a:pPr lvl="2"/>
                <a:endParaRPr lang="en-US" sz="2000" dirty="0"/>
              </a:p>
              <a:p>
                <a:pPr lvl="2"/>
                <a:endParaRPr lang="en-US" sz="2000" dirty="0" smtClean="0"/>
              </a:p>
              <a:p>
                <a:r>
                  <a:rPr lang="en-US" sz="2400" dirty="0" smtClean="0"/>
                  <a:t>Final force may  be positive in liquid with high density. (faire plus un </a:t>
                </a:r>
                <a:r>
                  <a:rPr lang="en-US" sz="2400" dirty="0" err="1" smtClean="0"/>
                  <a:t>constat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ce</a:t>
                </a:r>
                <a:r>
                  <a:rPr lang="en-US" sz="2400" dirty="0" smtClean="0"/>
                  <a:t> que la buoyancy comp à </a:t>
                </a:r>
                <a:r>
                  <a:rPr lang="en-US" sz="2400" dirty="0" err="1" smtClean="0"/>
                  <a:t>permi</a:t>
                </a:r>
                <a:r>
                  <a:rPr lang="en-US" sz="2400" dirty="0" err="1" smtClean="0"/>
                  <a:t>s</a:t>
                </a:r>
                <a:r>
                  <a:rPr lang="en-US" sz="2400" dirty="0" smtClean="0"/>
                  <a:t> de faire </a:t>
                </a:r>
                <a:r>
                  <a:rPr lang="en-US" sz="2400" dirty="0" err="1" smtClean="0"/>
                  <a:t>apparaitrre</a:t>
                </a:r>
                <a:r>
                  <a:rPr lang="en-US" sz="2400" dirty="0" smtClean="0"/>
                  <a:t> et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quoi </a:t>
                </a:r>
                <a:r>
                  <a:rPr lang="en-US" sz="2400" dirty="0" err="1" smtClean="0"/>
                  <a:t>c'est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une</a:t>
                </a:r>
                <a:r>
                  <a:rPr lang="en-US" sz="2400" dirty="0" smtClean="0"/>
                  <a:t> bonne chose)</a:t>
                </a:r>
                <a:endParaRPr lang="en-US" sz="24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916832"/>
                <a:ext cx="8229600" cy="4896544"/>
              </a:xfrm>
              <a:blipFill rotWithShape="1">
                <a:blip r:embed="rId3"/>
                <a:stretch>
                  <a:fillRect t="-995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Objective function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b="1" i="1" smtClean="0">
                            <a:latin typeface="Cambria Math"/>
                          </a:rPr>
                          <m:t>𝒆𝒏𝒆𝒓𝒈</m:t>
                        </m:r>
                      </m:sub>
                    </m:sSub>
                    <m:r>
                      <a:rPr lang="fr-FR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: consumed energy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b="1" i="1" smtClean="0">
                            <a:latin typeface="Cambria Math"/>
                          </a:rPr>
                          <m:t>𝒅𝒓𝒂𝒈</m:t>
                        </m:r>
                      </m:sub>
                    </m:sSub>
                    <m:r>
                      <a:rPr lang="fr-FR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: opposition of liquid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b="1" i="1" smtClean="0">
                            <a:latin typeface="Cambria Math"/>
                          </a:rPr>
                          <m:t>𝒂𝒄𝒄</m:t>
                        </m:r>
                      </m:sub>
                    </m:sSub>
                    <m:r>
                      <a:rPr lang="fr-FR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smtClean="0"/>
                  <a:t>smoothness of the motion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fr-FR" sz="2400" b="1" i="1" smtClean="0">
                            <a:latin typeface="Cambria Math"/>
                          </a:rPr>
                          <m:t>𝒊𝒎𝒑</m:t>
                        </m:r>
                        <m:r>
                          <a:rPr lang="fr-FR" sz="2400" b="1" i="1" smtClean="0">
                            <a:latin typeface="Cambria Math"/>
                          </a:rPr>
                          <m:t>_</m:t>
                        </m:r>
                        <m:r>
                          <a:rPr lang="fr-FR" sz="2400" b="1" i="1" smtClean="0">
                            <a:latin typeface="Cambria Math"/>
                          </a:rPr>
                          <m:t>𝒂𝒍𝒕</m:t>
                        </m:r>
                      </m:sub>
                    </m:sSub>
                    <m:r>
                      <a:rPr lang="fr-FR" sz="24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 smtClean="0"/>
                  <a:t>IPM </a:t>
                </a:r>
                <a:r>
                  <a:rPr lang="en-US" sz="2400" dirty="0" smtClean="0"/>
                  <a:t>alteration utilization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fr-FR" sz="2400" i="1">
                            <a:latin typeface="Cambria Math"/>
                          </a:rPr>
                          <m:t>𝒊𝒎𝒑</m:t>
                        </m:r>
                        <m:r>
                          <a:rPr lang="fr-FR" sz="2400" i="1">
                            <a:latin typeface="Cambria Math"/>
                          </a:rPr>
                          <m:t>_</m:t>
                        </m:r>
                        <m:r>
                          <a:rPr lang="fr-FR" sz="2400" i="1">
                            <a:latin typeface="Cambria Math"/>
                          </a:rPr>
                          <m:t>𝒂𝒍𝒕</m:t>
                        </m:r>
                      </m:sub>
                    </m:sSub>
                    <m:r>
                      <a:rPr lang="fr-FR" sz="24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sz="1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1800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𝒚</m:t>
                        </m:r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fr-FR" sz="1800" b="1" i="1" smtClean="0">
                            <a:latin typeface="Cambria Math"/>
                          </a:rPr>
                          <m:t>𝒎𝒂𝒙</m:t>
                        </m:r>
                        <m:r>
                          <a:rPr lang="fr-FR" sz="1800" b="1" i="1" smtClean="0">
                            <a:latin typeface="Cambria Math"/>
                          </a:rPr>
                          <m:t>(∆(</m:t>
                        </m:r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𝒚</m:t>
                        </m:r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))</m:t>
                        </m:r>
                      </m:den>
                    </m:f>
                    <m:r>
                      <a:rPr lang="fr-FR" sz="1800" b="0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pPr marL="247650" lvl="1" indent="0">
                  <a:buNone/>
                </a:pPr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sz="2400" b="1" i="1" smtClean="0">
                            <a:latin typeface="Cambria Math"/>
                          </a:rPr>
                          <m:t>𝒔𝒑𝒆𝒆𝒅</m:t>
                        </m:r>
                      </m:sub>
                    </m:sSub>
                    <m:r>
                      <a:rPr lang="fr-FR" sz="24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: respect of desired speed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sz="2400" b="1" i="1" smtClean="0">
                            <a:latin typeface="Cambria Math"/>
                          </a:rPr>
                          <m:t>𝒃𝒂𝒍𝒂𝒏𝒄𝒆</m:t>
                        </m:r>
                      </m:sub>
                    </m:sSub>
                    <m:r>
                      <a:rPr lang="fr-FR" sz="24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: maintains stable motion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Covariant </a:t>
                </a:r>
                <a:r>
                  <a:rPr lang="en-US" dirty="0"/>
                  <a:t>M</a:t>
                </a:r>
                <a:r>
                  <a:rPr lang="en-US" dirty="0" smtClean="0"/>
                  <a:t>atrix Adaptation (CMA</a:t>
                </a:r>
                <a:r>
                  <a:rPr lang="en-US" dirty="0" smtClean="0"/>
                  <a:t>) (</a:t>
                </a:r>
                <a:r>
                  <a:rPr lang="en-US" dirty="0" err="1" smtClean="0"/>
                  <a:t>mettre</a:t>
                </a:r>
                <a:r>
                  <a:rPr lang="en-US" dirty="0" smtClean="0"/>
                  <a:t> ref </a:t>
                </a:r>
                <a:r>
                  <a:rPr lang="en-US" dirty="0" err="1" smtClean="0"/>
                  <a:t>cma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44824"/>
            <a:ext cx="8316378" cy="64807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R</a:t>
            </a:r>
            <a:r>
              <a:rPr lang="en-US" sz="6600" dirty="0" smtClean="0"/>
              <a:t>esults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Analyze optimization results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10 reference states (5 liquid levels, 2 speed)</a:t>
            </a:r>
          </a:p>
        </p:txBody>
      </p:sp>
      <p:pic>
        <p:nvPicPr>
          <p:cNvPr id="6" name="opti_study_v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Signet 1" time="9334.7155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1407468"/>
            <a:ext cx="6552728" cy="3659358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8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3690490" cy="276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42282"/>
            <a:ext cx="377013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11560" y="4398466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Biomechanical simulation of human swimming [Si2014]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741733" y="5622602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dancing crowd [coros2010]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3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20</a:t>
            </a:fld>
            <a:endParaRPr lang="en-US"/>
          </a:p>
        </p:txBody>
      </p:sp>
      <p:pic>
        <p:nvPicPr>
          <p:cNvPr id="4" name="opti_study_v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Signet 1" time="9334.7155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21" y="764704"/>
            <a:ext cx="915495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7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 controller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21</a:t>
            </a:fld>
            <a:endParaRPr lang="en-US"/>
          </a:p>
        </p:txBody>
      </p:sp>
      <p:pic>
        <p:nvPicPr>
          <p:cNvPr id="7" name="complex_controller_v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544" y="1340768"/>
            <a:ext cx="8229600" cy="4595813"/>
          </a:xfrm>
        </p:spPr>
      </p:pic>
    </p:spTree>
    <p:extLst>
      <p:ext uri="{BB962C8B-B14F-4D97-AF65-F5344CB8AC3E}">
        <p14:creationId xmlns:p14="http://schemas.microsoft.com/office/powerpoint/2010/main" val="36180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Contributions:</a:t>
            </a:r>
          </a:p>
          <a:p>
            <a:pPr lvl="2"/>
            <a:r>
              <a:rPr lang="en-US" dirty="0" smtClean="0"/>
              <a:t>Simple liquid through basic hydrodynamics</a:t>
            </a:r>
          </a:p>
          <a:p>
            <a:pPr lvl="2"/>
            <a:r>
              <a:rPr lang="en-US" dirty="0" smtClean="0"/>
              <a:t>States </a:t>
            </a:r>
            <a:r>
              <a:rPr lang="en-US" dirty="0"/>
              <a:t>combiner and Balance strategy activated on need </a:t>
            </a:r>
            <a:r>
              <a:rPr lang="en-US" dirty="0" smtClean="0"/>
              <a:t>only</a:t>
            </a:r>
            <a:endParaRPr lang="en-US" dirty="0" smtClean="0"/>
          </a:p>
          <a:p>
            <a:pPr lvl="2"/>
            <a:r>
              <a:rPr lang="en-US" dirty="0" smtClean="0"/>
              <a:t>Learning strategies to obtain the desired velocity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Limits:</a:t>
            </a:r>
          </a:p>
          <a:p>
            <a:pPr lvl="2"/>
            <a:r>
              <a:rPr lang="en-US" dirty="0" smtClean="0"/>
              <a:t>Static Thresholds based systems</a:t>
            </a:r>
          </a:p>
          <a:p>
            <a:pPr lvl="2"/>
            <a:r>
              <a:rPr lang="en-US" dirty="0" smtClean="0"/>
              <a:t>Uncontrolled contact </a:t>
            </a:r>
            <a:r>
              <a:rPr lang="en-US" dirty="0" smtClean="0"/>
              <a:t>between foot and ground.</a:t>
            </a:r>
          </a:p>
          <a:p>
            <a:pPr lvl="2"/>
            <a:r>
              <a:rPr lang="en-US" dirty="0" smtClean="0"/>
              <a:t>Simple </a:t>
            </a:r>
            <a:r>
              <a:rPr lang="en-US" dirty="0" smtClean="0"/>
              <a:t>liquid model may create unrealistic results</a:t>
            </a:r>
          </a:p>
          <a:p>
            <a:pPr marL="450850" lvl="2" indent="0">
              <a:buNone/>
            </a:pPr>
            <a:endParaRPr lang="en-US" dirty="0"/>
          </a:p>
          <a:p>
            <a:r>
              <a:rPr lang="en-US" dirty="0" smtClean="0"/>
              <a:t>Future works:</a:t>
            </a:r>
          </a:p>
          <a:p>
            <a:pPr lvl="2"/>
            <a:r>
              <a:rPr lang="en-US" dirty="0" smtClean="0"/>
              <a:t>More realistic liquid model</a:t>
            </a:r>
          </a:p>
          <a:p>
            <a:pPr lvl="2"/>
            <a:r>
              <a:rPr lang="en-US" dirty="0" smtClean="0"/>
              <a:t>Extension to more motions and more environments 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Questions ?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stage_master_v5_transcod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5656" y="342980"/>
            <a:ext cx="6264696" cy="349850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5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US" dirty="0" smtClean="0"/>
              <a:t>eferences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b="0" dirty="0"/>
          </a:p>
          <a:p>
            <a:r>
              <a:rPr lang="en-US" b="0" dirty="0" smtClean="0"/>
              <a:t>[Coros2009] </a:t>
            </a:r>
            <a:r>
              <a:rPr lang="en-US" b="0" dirty="0" err="1" smtClean="0"/>
              <a:t>Coros</a:t>
            </a:r>
            <a:r>
              <a:rPr lang="en-US" b="0" dirty="0"/>
              <a:t>, S., Beaudoin, P., van de </a:t>
            </a:r>
            <a:r>
              <a:rPr lang="en-US" b="0" dirty="0" err="1"/>
              <a:t>Panne</a:t>
            </a:r>
            <a:r>
              <a:rPr lang="en-US" b="0" dirty="0"/>
              <a:t>, M. : Generalized biped walking control. In </a:t>
            </a:r>
            <a:r>
              <a:rPr lang="en-US" b="0" dirty="0" smtClean="0"/>
              <a:t>: ACM </a:t>
            </a:r>
            <a:r>
              <a:rPr lang="en-US" b="0" dirty="0"/>
              <a:t>Transactions on Graphics (TOG). vol. 29, p. 130. ACM (2010</a:t>
            </a:r>
            <a:r>
              <a:rPr lang="en-US" b="0" dirty="0" smtClean="0"/>
              <a:t>)</a:t>
            </a:r>
          </a:p>
          <a:p>
            <a:endParaRPr lang="en-US" b="0" dirty="0"/>
          </a:p>
          <a:p>
            <a:r>
              <a:rPr lang="en-US" b="0" dirty="0"/>
              <a:t>[</a:t>
            </a:r>
            <a:r>
              <a:rPr lang="en-US" b="0" dirty="0" smtClean="0"/>
              <a:t>Coros2010]  </a:t>
            </a:r>
            <a:r>
              <a:rPr lang="en-US" b="0" dirty="0" err="1" smtClean="0"/>
              <a:t>Coros</a:t>
            </a:r>
            <a:r>
              <a:rPr lang="en-US" b="0" dirty="0"/>
              <a:t>, S., Beaudoin, P., van de </a:t>
            </a:r>
            <a:r>
              <a:rPr lang="en-US" b="0" dirty="0" err="1"/>
              <a:t>Panne</a:t>
            </a:r>
            <a:r>
              <a:rPr lang="en-US" b="0" dirty="0"/>
              <a:t>, M. : Robust task-based control policies </a:t>
            </a:r>
            <a:r>
              <a:rPr lang="en-US" b="0" dirty="0" smtClean="0"/>
              <a:t>for physics-based </a:t>
            </a:r>
            <a:r>
              <a:rPr lang="en-US" b="0" dirty="0"/>
              <a:t>characters. In : ACM Transactions on Graphics (TOG). vol. 28, </a:t>
            </a:r>
            <a:r>
              <a:rPr lang="en-US" b="0" dirty="0" smtClean="0"/>
              <a:t>p. 170</a:t>
            </a:r>
            <a:r>
              <a:rPr lang="en-US" b="0" dirty="0"/>
              <a:t>. ACM (2009</a:t>
            </a:r>
            <a:r>
              <a:rPr lang="en-US" b="0" dirty="0" smtClean="0"/>
              <a:t>)</a:t>
            </a:r>
            <a:r>
              <a:rPr lang="en-US" b="0" dirty="0"/>
              <a:t> </a:t>
            </a:r>
            <a:endParaRPr lang="en-US" b="0" dirty="0" smtClean="0"/>
          </a:p>
          <a:p>
            <a:endParaRPr lang="en-US" b="0" dirty="0"/>
          </a:p>
          <a:p>
            <a:r>
              <a:rPr lang="en-US" b="0" dirty="0" smtClean="0"/>
              <a:t>[Geijtenbeek2012]  </a:t>
            </a:r>
            <a:r>
              <a:rPr lang="en-US" b="0" dirty="0" err="1" smtClean="0"/>
              <a:t>Geijtenbeek</a:t>
            </a:r>
            <a:r>
              <a:rPr lang="en-US" b="0" dirty="0"/>
              <a:t>, T., </a:t>
            </a:r>
            <a:r>
              <a:rPr lang="en-US" b="0" dirty="0" err="1"/>
              <a:t>Pronost</a:t>
            </a:r>
            <a:r>
              <a:rPr lang="en-US" b="0" dirty="0"/>
              <a:t>, N. : Interactive character animation using simulated physics : A state-of-the-art review. In : Computer Graphics Forum. vol. 31, pp. 2492–2515. Wiley Online Library (2012</a:t>
            </a:r>
            <a:r>
              <a:rPr lang="en-US" b="0" dirty="0" smtClean="0"/>
              <a:t>)</a:t>
            </a:r>
          </a:p>
          <a:p>
            <a:endParaRPr lang="en-US" b="0" dirty="0" smtClean="0"/>
          </a:p>
          <a:p>
            <a:r>
              <a:rPr lang="en-US" b="0" dirty="0" smtClean="0"/>
              <a:t>[Kwatra2010]  </a:t>
            </a:r>
            <a:r>
              <a:rPr lang="en-US" b="0" dirty="0" err="1" smtClean="0"/>
              <a:t>Kwatra</a:t>
            </a:r>
            <a:r>
              <a:rPr lang="en-US" b="0" dirty="0"/>
              <a:t>, N., </a:t>
            </a:r>
            <a:r>
              <a:rPr lang="en-US" b="0" dirty="0" err="1"/>
              <a:t>Wojtan</a:t>
            </a:r>
            <a:r>
              <a:rPr lang="en-US" b="0" dirty="0"/>
              <a:t>, C., Carlson, M., </a:t>
            </a:r>
            <a:r>
              <a:rPr lang="en-US" b="0" dirty="0" err="1"/>
              <a:t>Essa</a:t>
            </a:r>
            <a:r>
              <a:rPr lang="en-US" b="0" dirty="0"/>
              <a:t>, I., </a:t>
            </a:r>
            <a:r>
              <a:rPr lang="en-US" b="0" dirty="0" err="1"/>
              <a:t>Mucha</a:t>
            </a:r>
            <a:r>
              <a:rPr lang="en-US" b="0" dirty="0"/>
              <a:t>, P.J., Turk, G. : Fluid </a:t>
            </a:r>
            <a:r>
              <a:rPr lang="en-US" b="0" dirty="0" smtClean="0"/>
              <a:t>simulation with </a:t>
            </a:r>
            <a:r>
              <a:rPr lang="en-US" b="0" dirty="0"/>
              <a:t>articulated bodies. Visualization and Computer Graphics, </a:t>
            </a:r>
            <a:r>
              <a:rPr lang="en-US" b="0" dirty="0" smtClean="0"/>
              <a:t>IEEE </a:t>
            </a:r>
            <a:r>
              <a:rPr lang="fr-FR" b="0" dirty="0" smtClean="0"/>
              <a:t>Transactions </a:t>
            </a:r>
            <a:r>
              <a:rPr lang="fr-FR" b="0" dirty="0"/>
              <a:t>on 16(1), 70–80 (2010)</a:t>
            </a:r>
          </a:p>
          <a:p>
            <a:endParaRPr lang="en-US" b="0" dirty="0" smtClean="0"/>
          </a:p>
          <a:p>
            <a:r>
              <a:rPr lang="en-US" b="0" dirty="0" smtClean="0"/>
              <a:t>[Lentine2011]  </a:t>
            </a:r>
            <a:r>
              <a:rPr lang="en-US" b="0" dirty="0" err="1" smtClean="0"/>
              <a:t>Lentine</a:t>
            </a:r>
            <a:r>
              <a:rPr lang="en-US" b="0" dirty="0"/>
              <a:t>, M., </a:t>
            </a:r>
            <a:r>
              <a:rPr lang="en-US" b="0" dirty="0" err="1"/>
              <a:t>Gretarsson</a:t>
            </a:r>
            <a:r>
              <a:rPr lang="en-US" b="0" dirty="0"/>
              <a:t>, J.T., Schroeder, C., Robinson-Mosher, A., </a:t>
            </a:r>
            <a:r>
              <a:rPr lang="en-US" b="0" dirty="0" err="1"/>
              <a:t>Fedkiw</a:t>
            </a:r>
            <a:r>
              <a:rPr lang="en-US" b="0" dirty="0"/>
              <a:t>, R. </a:t>
            </a:r>
            <a:r>
              <a:rPr lang="en-US" b="0" dirty="0" smtClean="0"/>
              <a:t>: Creature </a:t>
            </a:r>
            <a:r>
              <a:rPr lang="en-US" b="0" dirty="0"/>
              <a:t>control in a fluid environment. Visualization and Computer </a:t>
            </a:r>
            <a:r>
              <a:rPr lang="en-US" b="0" dirty="0" smtClean="0"/>
              <a:t>Graphics, </a:t>
            </a:r>
            <a:r>
              <a:rPr lang="fr-FR" b="0" dirty="0" smtClean="0"/>
              <a:t>IEEE </a:t>
            </a:r>
            <a:r>
              <a:rPr lang="fr-FR" b="0" dirty="0"/>
              <a:t>Transactions on 17(5), 682–693 (2011)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[Si2014]  Si</a:t>
            </a:r>
            <a:r>
              <a:rPr lang="en-US" b="0" dirty="0"/>
              <a:t>, W., Lee, S.H., </a:t>
            </a:r>
            <a:r>
              <a:rPr lang="en-US" b="0" dirty="0" err="1"/>
              <a:t>Sifakis</a:t>
            </a:r>
            <a:r>
              <a:rPr lang="en-US" b="0" dirty="0"/>
              <a:t>, E., </a:t>
            </a:r>
            <a:r>
              <a:rPr lang="en-US" b="0" dirty="0" err="1"/>
              <a:t>Terzopoulos</a:t>
            </a:r>
            <a:r>
              <a:rPr lang="en-US" b="0" dirty="0"/>
              <a:t>, D. : Realistic biomechanical </a:t>
            </a:r>
            <a:r>
              <a:rPr lang="en-US" b="0" dirty="0" smtClean="0"/>
              <a:t>simulation and </a:t>
            </a:r>
            <a:r>
              <a:rPr lang="en-US" b="0" dirty="0"/>
              <a:t>control of human swimming. ACM Transactions on Graphics (TOG) 34(1</a:t>
            </a:r>
            <a:r>
              <a:rPr lang="en-US" b="0" dirty="0" smtClean="0"/>
              <a:t>), 10 </a:t>
            </a:r>
            <a:r>
              <a:rPr lang="en-US" b="0" dirty="0"/>
              <a:t>(2014)</a:t>
            </a:r>
            <a:endParaRPr lang="en-US" b="0" dirty="0"/>
          </a:p>
          <a:p>
            <a:endParaRPr lang="en-US" b="0" dirty="0"/>
          </a:p>
          <a:p>
            <a:r>
              <a:rPr lang="en-US" b="0" dirty="0" smtClean="0"/>
              <a:t>[Yin2007]  Yin</a:t>
            </a:r>
            <a:r>
              <a:rPr lang="en-US" b="0" dirty="0"/>
              <a:t>, K., </a:t>
            </a:r>
            <a:r>
              <a:rPr lang="en-US" b="0" dirty="0" err="1"/>
              <a:t>Loken</a:t>
            </a:r>
            <a:r>
              <a:rPr lang="en-US" b="0" dirty="0"/>
              <a:t>, K., van de </a:t>
            </a:r>
            <a:r>
              <a:rPr lang="en-US" b="0" dirty="0" err="1"/>
              <a:t>Panne</a:t>
            </a:r>
            <a:r>
              <a:rPr lang="en-US" b="0" dirty="0"/>
              <a:t>, M. : </a:t>
            </a:r>
            <a:r>
              <a:rPr lang="en-US" b="0" dirty="0" err="1"/>
              <a:t>Simbicon</a:t>
            </a:r>
            <a:r>
              <a:rPr lang="en-US" b="0" dirty="0"/>
              <a:t> : Simple biped locomotion </a:t>
            </a:r>
            <a:r>
              <a:rPr lang="en-US" b="0" dirty="0" smtClean="0"/>
              <a:t>control. In </a:t>
            </a:r>
            <a:r>
              <a:rPr lang="en-US" b="0" dirty="0"/>
              <a:t>: ACM Transactions on Graphics (TOG). vol. 26, p. 105. ACM (2007)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Previous works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4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Physic-based controller</a:t>
            </a:r>
            <a:endParaRPr lang="en-US" dirty="0"/>
          </a:p>
        </p:txBody>
      </p:sp>
      <p:pic>
        <p:nvPicPr>
          <p:cNvPr id="1027" name="Picture 3" descr="C:\Users\scarensac\Documents\GitHub\stage_master\rapport\typeinst\images\img_do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497" y="2757421"/>
            <a:ext cx="209592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823975" y="5397349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of human model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2" descr="C:\Users\scarensac\Documents\GitHub\stage_master\rapport\typeinst\images\colli_primitiv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757421"/>
            <a:ext cx="830687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SIMBICON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516" y="1340768"/>
            <a:ext cx="8229600" cy="4824536"/>
          </a:xfrm>
        </p:spPr>
        <p:txBody>
          <a:bodyPr>
            <a:normAutofit/>
          </a:bodyPr>
          <a:lstStyle/>
          <a:p>
            <a:r>
              <a:rPr lang="en-US" dirty="0" err="1" smtClean="0"/>
              <a:t>SIMple</a:t>
            </a:r>
            <a:r>
              <a:rPr lang="en-US" dirty="0" smtClean="0"/>
              <a:t> Biped </a:t>
            </a:r>
            <a:r>
              <a:rPr lang="en-US" dirty="0" err="1" smtClean="0"/>
              <a:t>CONtroller</a:t>
            </a:r>
            <a:r>
              <a:rPr lang="en-US" dirty="0"/>
              <a:t> </a:t>
            </a:r>
            <a:r>
              <a:rPr lang="en-US" dirty="0" smtClean="0"/>
              <a:t>[Yin2007]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Proportional Derivative (PD)- </a:t>
            </a:r>
            <a:r>
              <a:rPr lang="en-US" dirty="0" smtClean="0"/>
              <a:t>controller: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013176"/>
            <a:ext cx="5115010" cy="528960"/>
          </a:xfrm>
          <a:prstGeom prst="rect">
            <a:avLst/>
          </a:prstGeom>
        </p:spPr>
      </p:pic>
      <p:pic>
        <p:nvPicPr>
          <p:cNvPr id="1026" name="Picture 2" descr="C:\Users\scarensac\Documents\GitHub\stage_master\rapport\typeinst\images\state_mach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93" y="2060848"/>
            <a:ext cx="3178731" cy="18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467544" y="3927539"/>
            <a:ext cx="369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Finite state machine for forward walk [Yin2007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6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SIMBICON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Stable state combiner </a:t>
            </a:r>
            <a:r>
              <a:rPr lang="en-US" dirty="0"/>
              <a:t>[</a:t>
            </a:r>
            <a:r>
              <a:rPr lang="en-US" dirty="0" smtClean="0"/>
              <a:t>Coros2009]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Gravity compensation </a:t>
            </a:r>
            <a:r>
              <a:rPr lang="en-US" dirty="0"/>
              <a:t>[Coros2010]</a:t>
            </a:r>
            <a:endParaRPr lang="en-US" dirty="0" smtClean="0"/>
          </a:p>
          <a:p>
            <a:r>
              <a:rPr lang="en-US" dirty="0" smtClean="0"/>
              <a:t>Inversed pendulum Model (IPM) </a:t>
            </a:r>
            <a:r>
              <a:rPr lang="en-US" dirty="0"/>
              <a:t>[Coros2010] </a:t>
            </a:r>
            <a:endParaRPr lang="en-US" dirty="0" smtClean="0"/>
          </a:p>
          <a:p>
            <a:r>
              <a:rPr lang="en-US" dirty="0" smtClean="0"/>
              <a:t>Fine scale velocity and balance control </a:t>
            </a:r>
            <a:r>
              <a:rPr lang="en-US" dirty="0"/>
              <a:t>[Coros2010]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170" name="Picture 2" descr="C:\Users\scarensac\Documents\GitHub\stage_master\rapport\typeinst\images\shema_jacobi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98" y="2381442"/>
            <a:ext cx="3841596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carensac\Documents\GitHub\stage_master\rapport\typeinst\images\I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04864"/>
            <a:ext cx="2062386" cy="20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67544" y="4191471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Fine scale velocity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tuning (left) and gravity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compensation (right).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[Coros2010]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171145" y="4304129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IPM [Coros2010]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Physics-based </a:t>
            </a:r>
            <a:r>
              <a:rPr lang="en-US" dirty="0" smtClean="0"/>
              <a:t>controllers in fluids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Navier</a:t>
            </a:r>
            <a:r>
              <a:rPr lang="en-US" dirty="0" smtClean="0"/>
              <a:t>-Stokes equations in </a:t>
            </a:r>
            <a:r>
              <a:rPr lang="en-US" dirty="0"/>
              <a:t>E</a:t>
            </a:r>
            <a:r>
              <a:rPr lang="en-US" dirty="0" smtClean="0"/>
              <a:t>ulerian space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50186" y="4088105"/>
            <a:ext cx="3825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 swimming driven by motion capture [Kwatra2010]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44824"/>
            <a:ext cx="3615673" cy="271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45" y="2196810"/>
            <a:ext cx="4305871" cy="186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4898990" y="4556579"/>
            <a:ext cx="3825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 walking under constant wind force [Lentine2011]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84244"/>
              </p:ext>
            </p:extLst>
          </p:nvPr>
        </p:nvGraphicFramePr>
        <p:xfrm>
          <a:off x="539552" y="1700807"/>
          <a:ext cx="3658635" cy="37988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58635"/>
              </a:tblGrid>
              <a:tr h="44120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Limits</a:t>
                      </a:r>
                      <a:endParaRPr lang="en-US" dirty="0"/>
                    </a:p>
                  </a:txBody>
                  <a:tcPr anchor="ctr"/>
                </a:tc>
              </a:tr>
              <a:tr h="817016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liquid interactions not in  real </a:t>
                      </a:r>
                      <a:r>
                        <a:rPr lang="en-US" dirty="0" smtClean="0"/>
                        <a:t>time </a:t>
                      </a:r>
                      <a:endParaRPr lang="en-US" dirty="0"/>
                    </a:p>
                  </a:txBody>
                  <a:tcPr anchor="ctr"/>
                </a:tc>
              </a:tr>
              <a:tr h="817016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Pouvoir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avoir</a:t>
                      </a:r>
                      <a:r>
                        <a:rPr lang="en-US" baseline="0" dirty="0" smtClean="0"/>
                        <a:t> result </a:t>
                      </a:r>
                      <a:r>
                        <a:rPr lang="en-US" baseline="0" dirty="0" err="1" smtClean="0"/>
                        <a:t>réaliste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sens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prendre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compte</a:t>
                      </a:r>
                      <a:r>
                        <a:rPr lang="en-US" baseline="0" dirty="0" smtClean="0"/>
                        <a:t> la buoyancy)</a:t>
                      </a:r>
                      <a:endParaRPr lang="en-US" dirty="0"/>
                    </a:p>
                  </a:txBody>
                  <a:tcPr anchor="ctr"/>
                </a:tc>
              </a:tr>
              <a:tr h="817016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Gait specifications </a:t>
                      </a:r>
                      <a:r>
                        <a:rPr lang="en-US" dirty="0" smtClean="0"/>
                        <a:t>limited (limit capability)</a:t>
                      </a:r>
                      <a:endParaRPr lang="en-US" dirty="0"/>
                    </a:p>
                  </a:txBody>
                  <a:tcPr anchor="ctr"/>
                </a:tc>
              </a:tr>
              <a:tr h="90659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Unable to follow desired </a:t>
                      </a:r>
                      <a:r>
                        <a:rPr lang="en-US" dirty="0" smtClean="0"/>
                        <a:t>speed (dire </a:t>
                      </a:r>
                      <a:r>
                        <a:rPr lang="en-US" dirty="0" err="1" smtClean="0"/>
                        <a:t>pk</a:t>
                      </a:r>
                      <a:r>
                        <a:rPr lang="en-US" dirty="0" smtClean="0"/>
                        <a:t>, dire que nous on  a </a:t>
                      </a:r>
                      <a:r>
                        <a:rPr lang="en-US" dirty="0" err="1" smtClean="0"/>
                        <a:t>besoin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1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Contributions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F1A-B7CC-4481-A220-30D59A0992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,8"/>
  <p:tag name="ORIGINALWIDTH" val="1177,8"/>
  <p:tag name="LATEXADDIN" val="\documentclass{article}&#10;\usepackage{amsmath}&#10;\pagestyle{empty}&#10;\begin{document}&#10;&#10;&#10;$$&#10;\tau=k_p(\theta_d - \theta) + k_v(\dot{\theta_d} - \dot{\theta})&#10;\label{eq:pd_controler}&#10;$$&#10;&#10;\end{document}"/>
  <p:tag name="IGUANATEXSIZE" val="20"/>
  <p:tag name="IGUANATEXCURSOR" val="176"/>
  <p:tag name="TRANSPARENCY" val="Vrai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2,8"/>
  <p:tag name="ORIGINALWIDTH" val="607,8"/>
  <p:tag name="LATEXADDIN" val="\documentclass{article}&#10;\usepackage{amsmath}&#10;\pagestyle{empty}&#10;\begin{document}&#10;&#10;\[&#10;F_D=\frac{1}{2} \rho v^2 A_n&#10;\]&#10;&#10;&#10;\end{document}"/>
  <p:tag name="IGUANATEXSIZE" val="20"/>
  <p:tag name="IGUANATEXCURSOR" val="112"/>
  <p:tag name="TRANSPARENCY" val="Vrai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,4"/>
  <p:tag name="ORIGINALWIDTH" val="494,4"/>
  <p:tag name="LATEXADDIN" val="\documentclass{article}&#10;\usepackage{amsmath}&#10;\pagestyle{empty}&#10;\begin{document}&#10;&#10;&#10;\[&#10;F=F_D*\mu&#10;\]&#10;&#10;\end{document}"/>
  <p:tag name="IGUANATEXSIZE" val="20"/>
  <p:tag name="IGUANATEXCURSOR" val="97"/>
  <p:tag name="TRANSPARENCY" val="Vrai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"/>
  <p:tag name="ORIGINALWIDTH" val="587,4"/>
  <p:tag name="LATEXADDIN" val="\documentclass{article}&#10;\usepackage{amsmath}&#10;\pagestyle{empty}&#10;\begin{document}&#10;&#10;&#10;\[&#10;F_{PA}=-V_i \rho g&#10;\]&#10;&#10;\end{document}"/>
  <p:tag name="IGUANATEXSIZE" val="20"/>
  <p:tag name="IGUANATEXCURSOR" val="106"/>
  <p:tag name="TRANSPARENCY" val="Vrai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,14772"/>
  <p:tag name="ORIGINALWIDTH" val="720,6893"/>
  <p:tag name="LATEXADDIN" val="\documentclass{article}&#10;\usepackage{amsmath}&#10;\pagestyle{empty}&#10;\begin{document}&#10;&#10;&#10;$$&#10;f_{eval} =\sum_{\substack{t}} (\alpha f_{energ} + \beta f_{drag} + \gamma f_{acc})*(1+0.1* R_{ipm\_alt})+ f_{speed} + f_{balance}&#10;\label{eq:complete_eval}&#10;$$&#10;\end{document}"/>
  <p:tag name="IGUANATEXSIZE" val="20"/>
  <p:tag name="IGUANATEXCURSOR" val="183"/>
  <p:tag name="TRANSPARENCY" val="Vrai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theme_LIRIS_2014">
  <a:themeElements>
    <a:clrScheme name="LIRIS 2014">
      <a:dk1>
        <a:srgbClr val="184A7C"/>
      </a:dk1>
      <a:lt1>
        <a:sysClr val="window" lastClr="FFFFFF"/>
      </a:lt1>
      <a:dk2>
        <a:srgbClr val="727CA1"/>
      </a:dk2>
      <a:lt2>
        <a:srgbClr val="EEECE1"/>
      </a:lt2>
      <a:accent1>
        <a:srgbClr val="B5397D"/>
      </a:accent1>
      <a:accent2>
        <a:srgbClr val="B8B90C"/>
      </a:accent2>
      <a:accent3>
        <a:srgbClr val="9571AB"/>
      </a:accent3>
      <a:accent4>
        <a:srgbClr val="A0C7E7"/>
      </a:accent4>
      <a:accent5>
        <a:srgbClr val="368AD2"/>
      </a:accent5>
      <a:accent6>
        <a:srgbClr val="FF8D40"/>
      </a:accent6>
      <a:hlink>
        <a:srgbClr val="B5397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modele_liris</Template>
  <TotalTime>3170</TotalTime>
  <Words>1321</Words>
  <Application>Microsoft Office PowerPoint</Application>
  <PresentationFormat>Affichage à l'écran (4:3)</PresentationFormat>
  <Paragraphs>257</Paragraphs>
  <Slides>24</Slides>
  <Notes>16</Notes>
  <HiddenSlides>0</HiddenSlides>
  <MMClips>4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theme_LIRIS_2014</vt:lpstr>
      <vt:lpstr>Walking Motion Control in Partial Immersion</vt:lpstr>
      <vt:lpstr>Context</vt:lpstr>
      <vt:lpstr>Previous works</vt:lpstr>
      <vt:lpstr>Physic-based controller</vt:lpstr>
      <vt:lpstr>SIMBICON</vt:lpstr>
      <vt:lpstr>SIMBICON</vt:lpstr>
      <vt:lpstr>Physics-based controllers in fluids</vt:lpstr>
      <vt:lpstr>Objectives</vt:lpstr>
      <vt:lpstr>Contributions</vt:lpstr>
      <vt:lpstr>Controller overview</vt:lpstr>
      <vt:lpstr>Liquid influence (trouver un titre disant que c'est des forces due au liquide)</vt:lpstr>
      <vt:lpstr>Gait Specification: States combiner</vt:lpstr>
      <vt:lpstr>Gait Specification: IPM </vt:lpstr>
      <vt:lpstr>Speed Control</vt:lpstr>
      <vt:lpstr>Speed Control</vt:lpstr>
      <vt:lpstr>Gravity compensation</vt:lpstr>
      <vt:lpstr>Optimization</vt:lpstr>
      <vt:lpstr>Results</vt:lpstr>
      <vt:lpstr>Analyze optimization results</vt:lpstr>
      <vt:lpstr>Présentation PowerPoint</vt:lpstr>
      <vt:lpstr>Final controller</vt:lpstr>
      <vt:lpstr>Conclusion</vt:lpstr>
      <vt:lpstr>Questions 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mouv sup mou liquid</dc:title>
  <dc:creator>scarensac</dc:creator>
  <cp:lastModifiedBy>scarensac</cp:lastModifiedBy>
  <cp:revision>69</cp:revision>
  <dcterms:created xsi:type="dcterms:W3CDTF">2015-06-16T14:04:02Z</dcterms:created>
  <dcterms:modified xsi:type="dcterms:W3CDTF">2015-06-19T01:25:00Z</dcterms:modified>
</cp:coreProperties>
</file>